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7"/>
  </p:notesMasterIdLst>
  <p:handoutMasterIdLst>
    <p:handoutMasterId r:id="rId18"/>
  </p:handoutMasterIdLst>
  <p:sldIdLst>
    <p:sldId id="257" r:id="rId3"/>
    <p:sldId id="258" r:id="rId4"/>
    <p:sldId id="259" r:id="rId5"/>
    <p:sldId id="260" r:id="rId6"/>
    <p:sldId id="264" r:id="rId7"/>
    <p:sldId id="269" r:id="rId8"/>
    <p:sldId id="265" r:id="rId9"/>
    <p:sldId id="266" r:id="rId10"/>
    <p:sldId id="270" r:id="rId11"/>
    <p:sldId id="267" r:id="rId12"/>
    <p:sldId id="271" r:id="rId13"/>
    <p:sldId id="261" r:id="rId14"/>
    <p:sldId id="272" r:id="rId15"/>
    <p:sldId id="263" r:id="rId16"/>
  </p:sldIdLst>
  <p:sldSz cx="12188825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391">
          <p15:clr>
            <a:srgbClr val="A4A3A4"/>
          </p15:clr>
        </p15:guide>
        <p15:guide id="14" pos="3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9059" autoAdjust="0"/>
    <p:restoredTop sz="86470" autoAdjust="0"/>
  </p:normalViewPr>
  <p:slideViewPr>
    <p:cSldViewPr showGuides="1">
      <p:cViewPr>
        <p:scale>
          <a:sx n="50" d="100"/>
          <a:sy n="50" d="100"/>
        </p:scale>
        <p:origin x="-306" y="192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3839"/>
        <p:guide pos="671"/>
        <p:guide pos="7007"/>
        <p:guide pos="6143"/>
        <p:guide pos="3263"/>
        <p:guide pos="7391"/>
        <p:guide pos="36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1680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005\G_drive\WORK\Criteria\Criteria%20Viewpoint\PACRA%20Insight\Dec%2031,%202013\Analysis\RI-Analyses-Jan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100"/>
            </a:pPr>
            <a:r>
              <a:rPr lang="en-US" sz="1100">
                <a:solidFill>
                  <a:srgbClr val="FF0000"/>
                </a:solidFill>
              </a:rPr>
              <a:t>FIGURE</a:t>
            </a:r>
            <a:r>
              <a:rPr lang="en-US" sz="1100" baseline="0">
                <a:solidFill>
                  <a:srgbClr val="FF0000"/>
                </a:solidFill>
              </a:rPr>
              <a:t> </a:t>
            </a:r>
            <a:r>
              <a:rPr lang="en-US" sz="1100">
                <a:solidFill>
                  <a:srgbClr val="FF0000"/>
                </a:solidFill>
              </a:rPr>
              <a:t>I</a:t>
            </a:r>
          </a:p>
          <a:p>
            <a:pPr>
              <a:defRPr sz="1100"/>
            </a:pPr>
            <a:r>
              <a:rPr lang="en-US" sz="1100"/>
              <a:t>SNAPSHOT - </a:t>
            </a:r>
            <a:r>
              <a:rPr lang="en-US" sz="1100" b="0" i="1"/>
              <a:t>PACRA Ratings</a:t>
            </a:r>
            <a:r>
              <a:rPr lang="en-US" sz="1100" b="0" i="1" baseline="0"/>
              <a:t> </a:t>
            </a:r>
            <a:r>
              <a:rPr lang="en-US" sz="1100" b="0" i="1"/>
              <a:t>Composition </a:t>
            </a:r>
          </a:p>
          <a:p>
            <a:pPr>
              <a:defRPr sz="1100"/>
            </a:pPr>
            <a:r>
              <a:rPr lang="en-US" sz="1100" b="0" i="1"/>
              <a:t>(Dec10- Dec13)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23184221939655597"/>
          <c:y val="0.1674013019975224"/>
          <c:w val="0.62535771371633786"/>
          <c:h val="0.5368874786174116"/>
        </c:manualLayout>
      </c:layout>
      <c:barChart>
        <c:barDir val="col"/>
        <c:grouping val="percentStacked"/>
        <c:ser>
          <c:idx val="0"/>
          <c:order val="0"/>
          <c:tx>
            <c:strRef>
              <c:f>'RATINGS PORTFOLIO'!$B$7</c:f>
              <c:strCache>
                <c:ptCount val="1"/>
                <c:pt idx="0">
                  <c:v>Entity Ratings</c:v>
                </c:pt>
              </c:strCache>
            </c:strRef>
          </c:tx>
          <c:cat>
            <c:strRef>
              <c:f>'RATINGS PORTFOLIO'!$C$6:$I$6</c:f>
              <c:strCache>
                <c:ptCount val="7"/>
                <c:pt idx="0">
                  <c:v> Dec10</c:v>
                </c:pt>
                <c:pt idx="1">
                  <c:v> Jun11</c:v>
                </c:pt>
                <c:pt idx="2">
                  <c:v> Dec11</c:v>
                </c:pt>
                <c:pt idx="3">
                  <c:v> Jun12</c:v>
                </c:pt>
                <c:pt idx="4">
                  <c:v> Dec12</c:v>
                </c:pt>
                <c:pt idx="5">
                  <c:v> Jun13</c:v>
                </c:pt>
                <c:pt idx="6">
                  <c:v> Dec13</c:v>
                </c:pt>
              </c:strCache>
            </c:strRef>
          </c:cat>
          <c:val>
            <c:numRef>
              <c:f>'RATINGS PORTFOLIO'!$C$7:$I$7</c:f>
              <c:numCache>
                <c:formatCode>General</c:formatCode>
                <c:ptCount val="7"/>
                <c:pt idx="0">
                  <c:v>92</c:v>
                </c:pt>
                <c:pt idx="1">
                  <c:v>92</c:v>
                </c:pt>
                <c:pt idx="2">
                  <c:v>93</c:v>
                </c:pt>
                <c:pt idx="3">
                  <c:v>95</c:v>
                </c:pt>
                <c:pt idx="4">
                  <c:v>93</c:v>
                </c:pt>
                <c:pt idx="5">
                  <c:v>95</c:v>
                </c:pt>
                <c:pt idx="6">
                  <c:v>97</c:v>
                </c:pt>
              </c:numCache>
            </c:numRef>
          </c:val>
        </c:ser>
        <c:ser>
          <c:idx val="1"/>
          <c:order val="1"/>
          <c:tx>
            <c:strRef>
              <c:f>'RATINGS PORTFOLIO'!$B$8</c:f>
              <c:strCache>
                <c:ptCount val="1"/>
                <c:pt idx="0">
                  <c:v>Instrument Ratings</c:v>
                </c:pt>
              </c:strCache>
            </c:strRef>
          </c:tx>
          <c:cat>
            <c:strRef>
              <c:f>'RATINGS PORTFOLIO'!$C$6:$I$6</c:f>
              <c:strCache>
                <c:ptCount val="7"/>
                <c:pt idx="0">
                  <c:v> Dec10</c:v>
                </c:pt>
                <c:pt idx="1">
                  <c:v> Jun11</c:v>
                </c:pt>
                <c:pt idx="2">
                  <c:v> Dec11</c:v>
                </c:pt>
                <c:pt idx="3">
                  <c:v> Jun12</c:v>
                </c:pt>
                <c:pt idx="4">
                  <c:v> Dec12</c:v>
                </c:pt>
                <c:pt idx="5">
                  <c:v> Jun13</c:v>
                </c:pt>
                <c:pt idx="6">
                  <c:v> Dec13</c:v>
                </c:pt>
              </c:strCache>
            </c:strRef>
          </c:cat>
          <c:val>
            <c:numRef>
              <c:f>'RATINGS PORTFOLIO'!$C$8:$I$8</c:f>
              <c:numCache>
                <c:formatCode>General</c:formatCode>
                <c:ptCount val="7"/>
                <c:pt idx="0">
                  <c:v>58</c:v>
                </c:pt>
                <c:pt idx="1">
                  <c:v>51</c:v>
                </c:pt>
                <c:pt idx="2">
                  <c:v>46</c:v>
                </c:pt>
                <c:pt idx="3">
                  <c:v>49</c:v>
                </c:pt>
                <c:pt idx="4">
                  <c:v>45</c:v>
                </c:pt>
                <c:pt idx="5">
                  <c:v>39</c:v>
                </c:pt>
                <c:pt idx="6">
                  <c:v>36</c:v>
                </c:pt>
              </c:numCache>
            </c:numRef>
          </c:val>
        </c:ser>
        <c:ser>
          <c:idx val="2"/>
          <c:order val="2"/>
          <c:tx>
            <c:strRef>
              <c:f>'RATINGS PORTFOLIO'!$B$9</c:f>
              <c:strCache>
                <c:ptCount val="1"/>
                <c:pt idx="0">
                  <c:v>Mutual Funds (including Asset Managers)</c:v>
                </c:pt>
              </c:strCache>
            </c:strRef>
          </c:tx>
          <c:cat>
            <c:strRef>
              <c:f>'RATINGS PORTFOLIO'!$C$6:$I$6</c:f>
              <c:strCache>
                <c:ptCount val="7"/>
                <c:pt idx="0">
                  <c:v> Dec10</c:v>
                </c:pt>
                <c:pt idx="1">
                  <c:v> Jun11</c:v>
                </c:pt>
                <c:pt idx="2">
                  <c:v> Dec11</c:v>
                </c:pt>
                <c:pt idx="3">
                  <c:v> Jun12</c:v>
                </c:pt>
                <c:pt idx="4">
                  <c:v> Dec12</c:v>
                </c:pt>
                <c:pt idx="5">
                  <c:v> Jun13</c:v>
                </c:pt>
                <c:pt idx="6">
                  <c:v> Dec13</c:v>
                </c:pt>
              </c:strCache>
            </c:strRef>
          </c:cat>
          <c:val>
            <c:numRef>
              <c:f>'RATINGS PORTFOLIO'!$C$9:$I$9</c:f>
              <c:numCache>
                <c:formatCode>General</c:formatCode>
                <c:ptCount val="7"/>
                <c:pt idx="0">
                  <c:v>70</c:v>
                </c:pt>
                <c:pt idx="1">
                  <c:v>72</c:v>
                </c:pt>
                <c:pt idx="2">
                  <c:v>71</c:v>
                </c:pt>
                <c:pt idx="3">
                  <c:v>76</c:v>
                </c:pt>
                <c:pt idx="4">
                  <c:v>81</c:v>
                </c:pt>
                <c:pt idx="5">
                  <c:v>84</c:v>
                </c:pt>
                <c:pt idx="6">
                  <c:v>89</c:v>
                </c:pt>
              </c:numCache>
            </c:numRef>
          </c:val>
        </c:ser>
        <c:overlap val="100"/>
        <c:axId val="115294592"/>
        <c:axId val="115296128"/>
      </c:barChart>
      <c:lineChart>
        <c:grouping val="standard"/>
        <c:ser>
          <c:idx val="3"/>
          <c:order val="3"/>
          <c:tx>
            <c:strRef>
              <c:f>'RATINGS PORTFOLIO'!$B$10</c:f>
              <c:strCache>
                <c:ptCount val="1"/>
                <c:pt idx="0">
                  <c:v>PACRA Opinions (Total)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0"/>
                  <c:y val="-2.2413457957874604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1.6009612827053099E-2"/>
                </c:manualLayout>
              </c:layout>
              <c:showVal val="1"/>
            </c:dLbl>
            <c:dLbl>
              <c:idx val="3"/>
              <c:layout>
                <c:manualLayout>
                  <c:x val="7.1718934403640992E-17"/>
                  <c:y val="9.6057676962318546E-3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2.8817303088695553E-2"/>
                </c:manualLayout>
              </c:layout>
              <c:showVal val="1"/>
            </c:dLbl>
            <c:dLbl>
              <c:idx val="5"/>
              <c:layout>
                <c:manualLayout>
                  <c:x val="-1.5647948270593685E-2"/>
                  <c:y val="1.6009360707166031E-2"/>
                </c:manualLayout>
              </c:layout>
              <c:showVal val="1"/>
            </c:dLbl>
            <c:showVal val="1"/>
          </c:dLbls>
          <c:cat>
            <c:strRef>
              <c:f>'RATINGS PORTFOLIO'!$C$6:$I$6</c:f>
              <c:strCache>
                <c:ptCount val="7"/>
                <c:pt idx="0">
                  <c:v> Dec10</c:v>
                </c:pt>
                <c:pt idx="1">
                  <c:v> Jun11</c:v>
                </c:pt>
                <c:pt idx="2">
                  <c:v> Dec11</c:v>
                </c:pt>
                <c:pt idx="3">
                  <c:v> Jun12</c:v>
                </c:pt>
                <c:pt idx="4">
                  <c:v> Dec12</c:v>
                </c:pt>
                <c:pt idx="5">
                  <c:v> Jun13</c:v>
                </c:pt>
                <c:pt idx="6">
                  <c:v> Dec13</c:v>
                </c:pt>
              </c:strCache>
            </c:strRef>
          </c:cat>
          <c:val>
            <c:numRef>
              <c:f>'RATINGS PORTFOLIO'!$C$10:$I$10</c:f>
              <c:numCache>
                <c:formatCode>General</c:formatCode>
                <c:ptCount val="7"/>
                <c:pt idx="0">
                  <c:v>220</c:v>
                </c:pt>
                <c:pt idx="1">
                  <c:v>215</c:v>
                </c:pt>
                <c:pt idx="2">
                  <c:v>210</c:v>
                </c:pt>
                <c:pt idx="3">
                  <c:v>220</c:v>
                </c:pt>
                <c:pt idx="4">
                  <c:v>219</c:v>
                </c:pt>
                <c:pt idx="5">
                  <c:v>218</c:v>
                </c:pt>
                <c:pt idx="6">
                  <c:v>222</c:v>
                </c:pt>
              </c:numCache>
            </c:numRef>
          </c:val>
        </c:ser>
        <c:marker val="1"/>
        <c:axId val="115300224"/>
        <c:axId val="115298304"/>
      </c:lineChart>
      <c:catAx>
        <c:axId val="115294592"/>
        <c:scaling>
          <c:orientation val="minMax"/>
        </c:scaling>
        <c:axPos val="b"/>
        <c:tickLblPos val="nextTo"/>
        <c:txPr>
          <a:bodyPr/>
          <a:lstStyle/>
          <a:p>
            <a:pPr>
              <a:defRPr sz="900" b="0" i="0" baseline="0">
                <a:solidFill>
                  <a:schemeClr val="tx2"/>
                </a:solidFill>
              </a:defRPr>
            </a:pPr>
            <a:endParaRPr lang="en-US"/>
          </a:p>
        </c:txPr>
        <c:crossAx val="115296128"/>
        <c:crosses val="autoZero"/>
        <c:auto val="1"/>
        <c:lblAlgn val="ctr"/>
        <c:lblOffset val="100"/>
      </c:catAx>
      <c:valAx>
        <c:axId val="11529612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r>
                  <a:rPr lang="en-US" b="1">
                    <a:solidFill>
                      <a:schemeClr val="tx2"/>
                    </a:solidFill>
                  </a:rPr>
                  <a:t>Ratings ( PACRA Universe Share %)</a:t>
                </a:r>
              </a:p>
            </c:rich>
          </c:tx>
          <c:layout/>
        </c:title>
        <c:numFmt formatCode="0%" sourceLinked="1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15294592"/>
        <c:crosses val="autoZero"/>
        <c:crossBetween val="between"/>
      </c:valAx>
      <c:valAx>
        <c:axId val="115298304"/>
        <c:scaling>
          <c:orientation val="minMax"/>
          <c:max val="300"/>
          <c:min val="0"/>
        </c:scaling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PACRA</a:t>
                </a:r>
                <a:r>
                  <a:rPr lang="en-US" baseline="0"/>
                  <a:t> Universe-Total Ratings (Nos.)</a:t>
                </a:r>
                <a:endParaRPr lang="en-US"/>
              </a:p>
            </c:rich>
          </c:tx>
          <c:layout/>
        </c:title>
        <c:numFmt formatCode="General" sourceLinked="1"/>
        <c:tickLblPos val="nextTo"/>
        <c:crossAx val="115300224"/>
        <c:crosses val="max"/>
        <c:crossBetween val="between"/>
      </c:valAx>
      <c:catAx>
        <c:axId val="115300224"/>
        <c:scaling>
          <c:orientation val="minMax"/>
        </c:scaling>
        <c:delete val="1"/>
        <c:axPos val="b"/>
        <c:tickLblPos val="none"/>
        <c:crossAx val="115298304"/>
        <c:crosses val="autoZero"/>
        <c:auto val="1"/>
        <c:lblAlgn val="ctr"/>
        <c:lblOffset val="100"/>
      </c:catAx>
    </c:plotArea>
    <c:legend>
      <c:legendPos val="b"/>
      <c:layout>
        <c:manualLayout>
          <c:xMode val="edge"/>
          <c:yMode val="edge"/>
          <c:x val="5.0407955564755386E-2"/>
          <c:y val="0.8246433070868141"/>
          <c:w val="0.93126345932391308"/>
          <c:h val="0.15934708008613749"/>
        </c:manualLayout>
      </c:layout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</c:chart>
  <c:spPr>
    <a:ln>
      <a:noFill/>
    </a:ln>
  </c:spPr>
  <c:txPr>
    <a:bodyPr/>
    <a:lstStyle/>
    <a:p>
      <a:pPr>
        <a:defRPr b="1">
          <a:solidFill>
            <a:schemeClr val="tx2"/>
          </a:solidFill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en-US"/>
              <a:pPr/>
              <a:t>2/25/2014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en-US"/>
              <a:pPr/>
              <a:t>2/25/2014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64014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2612" y="6432551"/>
            <a:ext cx="1371600" cy="273049"/>
          </a:xfrm>
        </p:spPr>
        <p:txBody>
          <a:bodyPr/>
          <a:lstStyle/>
          <a:p>
            <a:fld id="{3E0FA9E5-6744-4841-888F-9E7CC0C2B7EC}" type="datetimeFigureOut">
              <a:rPr lang="en-US" smtClean="0"/>
              <a:pPr/>
              <a:t>2/25/2014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5213" y="6432551"/>
            <a:ext cx="5653087" cy="2730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2812" y="6432551"/>
            <a:ext cx="1219201" cy="273049"/>
          </a:xfrm>
        </p:spPr>
        <p:txBody>
          <a:bodyPr/>
          <a:lstStyle/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0237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pPr/>
              <a:t>2/25/2014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41477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pPr/>
              <a:t>2/25/2014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35436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pPr/>
              <a:t>2/25/2014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50674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pPr/>
              <a:t>2/25/2014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2563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pPr/>
              <a:t>2/25/2014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40504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pPr/>
              <a:t>2/25/2014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1" y="533400"/>
            <a:ext cx="8686802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01549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pPr/>
              <a:t>2/25/2014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70301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pPr/>
              <a:t>2/25/2014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88263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pPr/>
              <a:t>2/25/2014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0083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572858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E0FA9E5-6744-4841-888F-9E7CC0C2B7EC}" type="datetimeFigureOut">
              <a:rPr lang="en-US" smtClean="0"/>
              <a:pPr/>
              <a:t>2/25/2014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327670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125860" y="2636912"/>
            <a:ext cx="9277673" cy="1537568"/>
          </a:xfrm>
        </p:spPr>
        <p:txBody>
          <a:bodyPr>
            <a:normAutofit fontScale="92500"/>
          </a:bodyPr>
          <a:lstStyle/>
          <a:p>
            <a:r>
              <a:rPr lang="en-US" sz="3500" b="1" dirty="0" smtClean="0">
                <a:latin typeface="Bradley Hand ITC" pitchFamily="66" charset="0"/>
              </a:rPr>
              <a:t>A Medium to communicate with the Users of Ratings</a:t>
            </a:r>
          </a:p>
          <a:p>
            <a:endParaRPr lang="en-US" b="1" dirty="0" smtClean="0"/>
          </a:p>
          <a:p>
            <a:r>
              <a:rPr lang="en-US" b="1" dirty="0" smtClean="0"/>
              <a:t>ISSUE III;</a:t>
            </a:r>
            <a:r>
              <a:rPr lang="en-US" dirty="0" smtClean="0"/>
              <a:t> February 2014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77788" y="44624"/>
            <a:ext cx="5029200" cy="2514601"/>
          </a:xfrm>
        </p:spPr>
        <p:txBody>
          <a:bodyPr/>
          <a:lstStyle/>
          <a:p>
            <a:r>
              <a:rPr lang="en-US" dirty="0" smtClean="0"/>
              <a:t>PACRA INSIGHT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7748" y="5373216"/>
            <a:ext cx="5029201" cy="1484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tabLst/>
              <a:defRPr/>
            </a:pPr>
            <a:r>
              <a:rPr lang="en-US" sz="2800" i="1" dirty="0" smtClean="0"/>
              <a:t>Wednesday, February 12, 2014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tabLst/>
              <a:defRPr/>
            </a:pPr>
            <a:r>
              <a:rPr lang="en-US" sz="2400" b="1" dirty="0" smtClean="0"/>
              <a:t>Humaira Jamil</a:t>
            </a:r>
            <a:endParaRPr lang="en-US" sz="2400" dirty="0" smtClean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46940" y="764704"/>
            <a:ext cx="810167" cy="70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8128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57" y="332656"/>
            <a:ext cx="11017224" cy="1066800"/>
          </a:xfrm>
        </p:spPr>
        <p:txBody>
          <a:bodyPr/>
          <a:lstStyle/>
          <a:p>
            <a:r>
              <a:rPr lang="en-US" dirty="0" smtClean="0">
                <a:latin typeface="Bradley Hand ITC" pitchFamily="66" charset="0"/>
              </a:rPr>
              <a:t>PACRA’s</a:t>
            </a:r>
            <a:r>
              <a:rPr lang="en-US" dirty="0" smtClean="0"/>
              <a:t> Rating Universe – </a:t>
            </a:r>
            <a:r>
              <a:rPr lang="en-US" sz="3200" b="0" dirty="0" smtClean="0"/>
              <a:t>Asset Management Ratings</a:t>
            </a:r>
            <a:endParaRPr lang="en-US" b="0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756" y="2260823"/>
            <a:ext cx="371475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0196" y="2204864"/>
            <a:ext cx="38957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4652" y="2204864"/>
            <a:ext cx="34766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846940" y="764704"/>
            <a:ext cx="810167" cy="70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5196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 Risk – </a:t>
            </a:r>
            <a:r>
              <a:rPr lang="en-US" sz="3200" b="0" dirty="0" smtClean="0"/>
              <a:t>Rise &amp; Fall</a:t>
            </a:r>
            <a:endParaRPr lang="en-US" b="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518348" y="1772816"/>
          <a:ext cx="6120681" cy="3456384"/>
        </p:xfrm>
        <a:graphic>
          <a:graphicData uri="http://schemas.openxmlformats.org/drawingml/2006/table">
            <a:tbl>
              <a:tblPr/>
              <a:tblGrid>
                <a:gridCol w="1605073"/>
                <a:gridCol w="1712079"/>
                <a:gridCol w="1712079"/>
                <a:gridCol w="1091450"/>
              </a:tblGrid>
              <a:tr h="752437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</a:rPr>
                        <a:t>A Rise in Credit Risk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9C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8787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Entities</a:t>
                      </a:r>
                      <a:endParaRPr lang="en-US" sz="18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Ratings</a:t>
                      </a:r>
                      <a:endParaRPr lang="en-US" sz="18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</a:tr>
              <a:tr h="6243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New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(Action date)</a:t>
                      </a:r>
                      <a:endParaRPr lang="en-US" sz="18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Previous 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Notches</a:t>
                      </a:r>
                      <a:endParaRPr lang="en-US" sz="18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EFF6"/>
                    </a:solidFill>
                  </a:tcPr>
                </a:tc>
              </a:tr>
              <a:tr h="936553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Shaheen Insurance Company</a:t>
                      </a:r>
                      <a:endParaRPr lang="en-US" sz="18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BBB-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(01Aug13)</a:t>
                      </a:r>
                      <a:endParaRPr lang="en-US" sz="18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A-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3</a:t>
                      </a:r>
                      <a:endParaRPr lang="en-US" sz="18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</a:tr>
              <a:tr h="79423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National Refinery</a:t>
                      </a:r>
                      <a:endParaRPr lang="en-US" sz="18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AA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+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(23Oct13)</a:t>
                      </a:r>
                      <a:endParaRPr lang="en-US" sz="18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AAA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EFF6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 descr="Shaheen Insurance RH h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772" y="1772816"/>
            <a:ext cx="4824536" cy="2091760"/>
          </a:xfrm>
          <a:prstGeom prst="rect">
            <a:avLst/>
          </a:prstGeom>
        </p:spPr>
      </p:pic>
      <p:pic>
        <p:nvPicPr>
          <p:cNvPr id="9" name="Picture 8" descr="NRL RH Cha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1764" y="4077072"/>
            <a:ext cx="5040560" cy="1996603"/>
          </a:xfrm>
          <a:prstGeom prst="rect">
            <a:avLst/>
          </a:prstGeom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46940" y="764704"/>
            <a:ext cx="810167" cy="70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8139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836" y="44624"/>
            <a:ext cx="8686801" cy="1066800"/>
          </a:xfrm>
        </p:spPr>
        <p:txBody>
          <a:bodyPr/>
          <a:lstStyle/>
          <a:p>
            <a:r>
              <a:rPr lang="en-US" dirty="0" smtClean="0">
                <a:latin typeface="Bradley Hand ITC" pitchFamily="66" charset="0"/>
              </a:rPr>
              <a:t>Pakistan’s</a:t>
            </a:r>
            <a:r>
              <a:rPr lang="en-US" dirty="0" smtClean="0"/>
              <a:t> Rating Universe - </a:t>
            </a:r>
            <a:r>
              <a:rPr lang="en-US" sz="3200" b="0" dirty="0" smtClean="0"/>
              <a:t>Snapshot</a:t>
            </a:r>
            <a:endParaRPr lang="en-US" b="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2404" y="1340768"/>
            <a:ext cx="589196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804" y="1772816"/>
            <a:ext cx="5467875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46940" y="764704"/>
            <a:ext cx="810167" cy="70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8139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836" y="0"/>
            <a:ext cx="9937104" cy="1066800"/>
          </a:xfrm>
        </p:spPr>
        <p:txBody>
          <a:bodyPr/>
          <a:lstStyle/>
          <a:p>
            <a:r>
              <a:rPr lang="en-US" dirty="0" smtClean="0">
                <a:latin typeface="Bradley Hand ITC" pitchFamily="66" charset="0"/>
              </a:rPr>
              <a:t>Pakistan’s</a:t>
            </a:r>
            <a:r>
              <a:rPr lang="en-US" dirty="0" smtClean="0"/>
              <a:t> Rating Universe – </a:t>
            </a:r>
            <a:r>
              <a:rPr lang="en-US" sz="3200" b="0" dirty="0" smtClean="0"/>
              <a:t>Classes of Ratings</a:t>
            </a:r>
            <a:endParaRPr lang="en-US" b="0" dirty="0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7948" y="1313509"/>
            <a:ext cx="6912768" cy="4971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46940" y="764704"/>
            <a:ext cx="810167" cy="70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8139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7988" y="2636912"/>
            <a:ext cx="5734473" cy="4191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latin typeface="Bradley Hand ITC" pitchFamily="66" charset="0"/>
              </a:rPr>
              <a:t>UPCOMING</a:t>
            </a:r>
            <a:r>
              <a:rPr lang="en-US" sz="3200" dirty="0" smtClean="0"/>
              <a:t>:  </a:t>
            </a:r>
          </a:p>
          <a:p>
            <a:pPr>
              <a:buNone/>
            </a:pPr>
            <a:r>
              <a:rPr lang="en-US" sz="3200" dirty="0" smtClean="0"/>
              <a:t>ISSUE IV; August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1924" y="1470992"/>
            <a:ext cx="8686801" cy="1066800"/>
          </a:xfrm>
        </p:spPr>
        <p:txBody>
          <a:bodyPr/>
          <a:lstStyle/>
          <a:p>
            <a:r>
              <a:rPr lang="en-US" dirty="0" smtClean="0"/>
              <a:t>Thank You !</a:t>
            </a:r>
            <a:endParaRPr lang="en-US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7102524" y="908720"/>
          <a:ext cx="4186238" cy="5416550"/>
        </p:xfrm>
        <a:graphic>
          <a:graphicData uri="http://schemas.openxmlformats.org/presentationml/2006/ole">
            <p:oleObj spid="_x0000_s1027" name="Acrobat Document" r:id="rId3" imgW="5829300" imgH="7543800" progId="AcroExch.Document.7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59246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780" y="1772816"/>
            <a:ext cx="11377264" cy="309634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</a:t>
            </a:r>
            <a:r>
              <a:rPr lang="en-US" sz="3600" b="1" dirty="0" smtClean="0">
                <a:latin typeface="Bradley Hand ITC" pitchFamily="66" charset="0"/>
              </a:rPr>
              <a:t>Insight</a:t>
            </a:r>
            <a:r>
              <a:rPr lang="en-US" sz="2800" b="1" dirty="0" smtClean="0"/>
              <a:t> </a:t>
            </a:r>
            <a:r>
              <a:rPr lang="en-US" sz="2800" dirty="0" smtClean="0"/>
              <a:t>behind </a:t>
            </a:r>
            <a:r>
              <a:rPr lang="en-US" sz="2800" b="1" dirty="0" smtClean="0"/>
              <a:t>PACRA INSIGHT</a:t>
            </a:r>
          </a:p>
          <a:p>
            <a:r>
              <a:rPr lang="en-US" sz="3200" b="1" dirty="0" smtClean="0">
                <a:latin typeface="Bradley Hand ITC" pitchFamily="66" charset="0"/>
              </a:rPr>
              <a:t>PACRA’s</a:t>
            </a:r>
            <a:r>
              <a:rPr lang="en-US" sz="3200" b="1" dirty="0" smtClean="0"/>
              <a:t> </a:t>
            </a:r>
            <a:r>
              <a:rPr lang="en-US" sz="2800" dirty="0" smtClean="0"/>
              <a:t>Rating Universe </a:t>
            </a:r>
            <a:r>
              <a:rPr lang="en-US" b="1" dirty="0" smtClean="0"/>
              <a:t>(Product-by-product)</a:t>
            </a:r>
            <a:r>
              <a:rPr lang="en-US" sz="2800" dirty="0" smtClean="0"/>
              <a:t>  – </a:t>
            </a:r>
            <a:r>
              <a:rPr lang="en-US" sz="2400" i="1" dirty="0" smtClean="0"/>
              <a:t>Key Developments &amp; Trends</a:t>
            </a:r>
            <a:endParaRPr lang="en-US" sz="2800" i="1" dirty="0" smtClean="0"/>
          </a:p>
          <a:p>
            <a:r>
              <a:rPr lang="en-US" sz="3200" b="1" dirty="0" smtClean="0">
                <a:latin typeface="Bradley Hand ITC" pitchFamily="66" charset="0"/>
              </a:rPr>
              <a:t>Pakistan’s</a:t>
            </a:r>
            <a:r>
              <a:rPr lang="en-US" sz="3200" b="1" dirty="0" smtClean="0"/>
              <a:t> </a:t>
            </a:r>
            <a:r>
              <a:rPr lang="en-US" sz="2800" dirty="0" smtClean="0"/>
              <a:t>Rating Universe – </a:t>
            </a:r>
            <a:r>
              <a:rPr lang="en-US" sz="2400" i="1" dirty="0" smtClean="0"/>
              <a:t>Snapshot</a:t>
            </a:r>
            <a:endParaRPr lang="en-US" sz="2800" i="1" dirty="0" smtClean="0"/>
          </a:p>
          <a:p>
            <a:r>
              <a:rPr lang="en-US" sz="3200" b="1" dirty="0" smtClean="0">
                <a:latin typeface="Bradley Hand ITC" pitchFamily="66" charset="0"/>
              </a:rPr>
              <a:t>Industry</a:t>
            </a:r>
            <a:r>
              <a:rPr lang="en-US" sz="2800" b="1" dirty="0" smtClean="0"/>
              <a:t> </a:t>
            </a:r>
            <a:r>
              <a:rPr lang="en-US" sz="2800" dirty="0" smtClean="0"/>
              <a:t>View – </a:t>
            </a:r>
            <a:r>
              <a:rPr lang="en-US" sz="2400" i="1" dirty="0" smtClean="0"/>
              <a:t>General Insurance, Microfinance, Power, Refining, Textiles, AMCs, cement</a:t>
            </a:r>
            <a:endParaRPr lang="en-US" sz="2800" dirty="0" smtClean="0"/>
          </a:p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Communicating…….</a:t>
            </a: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46940" y="764704"/>
            <a:ext cx="810167" cy="70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7310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188640"/>
            <a:ext cx="8686801" cy="10668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sz="4000" dirty="0" smtClean="0">
                <a:latin typeface="Bradley Hand ITC" pitchFamily="66" charset="0"/>
              </a:rPr>
              <a:t>Insight</a:t>
            </a:r>
            <a:r>
              <a:rPr lang="en-US" dirty="0" smtClean="0"/>
              <a:t> behind PACRA INSIGHT</a:t>
            </a:r>
            <a:endParaRPr lang="en-US" dirty="0"/>
          </a:p>
        </p:txBody>
      </p:sp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98068" y="2399159"/>
            <a:ext cx="4438084" cy="3046065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40" y="2903215"/>
            <a:ext cx="2880320" cy="10081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b="1" i="1" dirty="0" smtClean="0"/>
              <a:t> </a:t>
            </a:r>
            <a:r>
              <a:rPr lang="en-US" sz="2800" b="1" i="1" dirty="0" smtClean="0"/>
              <a:t>Consolidating</a:t>
            </a:r>
            <a:r>
              <a:rPr lang="en-US" sz="2800" dirty="0" smtClean="0"/>
              <a:t> Information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246540" y="4127351"/>
            <a:ext cx="2880320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432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tabLst/>
              <a:defRPr/>
            </a:pPr>
            <a:r>
              <a:rPr lang="en-US" sz="3200" b="1" i="1" noProof="0" dirty="0" smtClean="0"/>
              <a:t>Promoting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800" noProof="0" dirty="0" smtClean="0"/>
              <a:t>T</a:t>
            </a:r>
            <a:r>
              <a:rPr lang="en-US" sz="2800" dirty="0" err="1" smtClean="0"/>
              <a:t>ransparency</a:t>
            </a: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972" y="1324679"/>
            <a:ext cx="6120680" cy="14345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3812" y="5661248"/>
            <a:ext cx="10441160" cy="95410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r>
              <a:rPr lang="en-US" sz="2800" dirty="0" smtClean="0"/>
              <a:t>There is nothing so terrible as </a:t>
            </a:r>
            <a:r>
              <a:rPr lang="en-US" sz="2800" b="1" dirty="0" smtClean="0"/>
              <a:t>ACTIVITY</a:t>
            </a:r>
            <a:r>
              <a:rPr lang="en-US" sz="2800" dirty="0" smtClean="0"/>
              <a:t> without </a:t>
            </a:r>
            <a:r>
              <a:rPr lang="en-US" sz="2800" b="1" dirty="0" smtClean="0"/>
              <a:t>INSIGHT</a:t>
            </a:r>
          </a:p>
          <a:p>
            <a:r>
              <a:rPr lang="en-US" sz="2800" b="1" dirty="0" smtClean="0"/>
              <a:t>Johann Wolfgang Von Goethe</a:t>
            </a:r>
            <a:r>
              <a:rPr lang="en-US" sz="2800" dirty="0" smtClean="0"/>
              <a:t> </a:t>
            </a:r>
          </a:p>
        </p:txBody>
      </p:sp>
      <p:pic>
        <p:nvPicPr>
          <p:cNvPr id="12" name="Picture 11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46940" y="764704"/>
            <a:ext cx="810167" cy="70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2895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57" y="778024"/>
            <a:ext cx="9937104" cy="1066800"/>
          </a:xfrm>
        </p:spPr>
        <p:txBody>
          <a:bodyPr/>
          <a:lstStyle/>
          <a:p>
            <a:r>
              <a:rPr lang="en-US" dirty="0" smtClean="0">
                <a:latin typeface="Bradley Hand ITC" pitchFamily="66" charset="0"/>
              </a:rPr>
              <a:t>PACRA’s</a:t>
            </a:r>
            <a:r>
              <a:rPr lang="en-US" dirty="0" smtClean="0"/>
              <a:t> Rating Universe – </a:t>
            </a:r>
            <a:r>
              <a:rPr lang="en-US" sz="3200" b="0" dirty="0" smtClean="0"/>
              <a:t>Key Developments &amp; Trends</a:t>
            </a:r>
            <a:endParaRPr lang="en-US" b="0" dirty="0"/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46940" y="764704"/>
            <a:ext cx="810167" cy="705322"/>
          </a:xfrm>
          <a:prstGeom prst="rect">
            <a:avLst/>
          </a:prstGeom>
        </p:spPr>
      </p:pic>
      <p:graphicFrame>
        <p:nvGraphicFramePr>
          <p:cNvPr id="6" name="Chart 5"/>
          <p:cNvGraphicFramePr/>
          <p:nvPr/>
        </p:nvGraphicFramePr>
        <p:xfrm>
          <a:off x="909836" y="1844824"/>
          <a:ext cx="4903586" cy="4575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8428" y="1829383"/>
            <a:ext cx="5254450" cy="483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1519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56" y="129952"/>
            <a:ext cx="11639029" cy="1066800"/>
          </a:xfrm>
        </p:spPr>
        <p:txBody>
          <a:bodyPr/>
          <a:lstStyle/>
          <a:p>
            <a:r>
              <a:rPr lang="en-US" dirty="0" smtClean="0">
                <a:latin typeface="Bradley Hand ITC" pitchFamily="66" charset="0"/>
              </a:rPr>
              <a:t>PACRA’s</a:t>
            </a:r>
            <a:r>
              <a:rPr lang="en-US" dirty="0" smtClean="0"/>
              <a:t> Rating Universe – </a:t>
            </a:r>
            <a:r>
              <a:rPr lang="en-US" sz="3200" b="0" dirty="0" smtClean="0"/>
              <a:t>Entities</a:t>
            </a:r>
            <a:endParaRPr lang="en-US" b="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6380" y="2060848"/>
            <a:ext cx="5719254" cy="3527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788" y="1628800"/>
            <a:ext cx="4824536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46940" y="764704"/>
            <a:ext cx="810167" cy="70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519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56" y="-315416"/>
            <a:ext cx="11639029" cy="1066800"/>
          </a:xfrm>
        </p:spPr>
        <p:txBody>
          <a:bodyPr/>
          <a:lstStyle/>
          <a:p>
            <a:r>
              <a:rPr lang="en-US" dirty="0" smtClean="0">
                <a:latin typeface="Bradley Hand ITC" pitchFamily="66" charset="0"/>
              </a:rPr>
              <a:t>PACRA’s</a:t>
            </a:r>
            <a:r>
              <a:rPr lang="en-US" dirty="0" smtClean="0"/>
              <a:t> Rating Universe – </a:t>
            </a:r>
            <a:r>
              <a:rPr lang="en-US" sz="3200" b="0" dirty="0" smtClean="0"/>
              <a:t>Entities</a:t>
            </a:r>
            <a:endParaRPr lang="en-US" b="0" dirty="0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1125860" y="404664"/>
          <a:ext cx="9865096" cy="5946085"/>
        </p:xfrm>
        <a:graphic>
          <a:graphicData uri="http://schemas.openxmlformats.org/presentationml/2006/ole">
            <p:oleObj spid="_x0000_s8194" name="Document" r:id="rId3" imgW="6293955" imgH="3781589" progId="Word.Document.12">
              <p:embed/>
            </p:oleObj>
          </a:graphicData>
        </a:graphic>
      </p:graphicFrame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72877" y="764704"/>
            <a:ext cx="810167" cy="70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519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56" y="129952"/>
            <a:ext cx="11639029" cy="1066800"/>
          </a:xfrm>
        </p:spPr>
        <p:txBody>
          <a:bodyPr/>
          <a:lstStyle/>
          <a:p>
            <a:r>
              <a:rPr lang="en-US" dirty="0" smtClean="0">
                <a:latin typeface="Bradley Hand ITC" pitchFamily="66" charset="0"/>
              </a:rPr>
              <a:t>PACRA’s</a:t>
            </a:r>
            <a:r>
              <a:rPr lang="en-US" dirty="0" smtClean="0"/>
              <a:t> Rating Universe – </a:t>
            </a:r>
            <a:r>
              <a:rPr lang="en-US" sz="3200" b="0" dirty="0" smtClean="0"/>
              <a:t>Outlook Analysis</a:t>
            </a:r>
            <a:endParaRPr lang="en-US" b="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341884" y="1465723"/>
          <a:ext cx="8424936" cy="4483557"/>
        </p:xfrm>
        <a:graphic>
          <a:graphicData uri="http://schemas.openxmlformats.org/drawingml/2006/table">
            <a:tbl>
              <a:tblPr/>
              <a:tblGrid>
                <a:gridCol w="4819135"/>
                <a:gridCol w="1700296"/>
                <a:gridCol w="1905505"/>
              </a:tblGrid>
              <a:tr h="508446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200"/>
                        </a:spcAft>
                        <a:tabLst>
                          <a:tab pos="590550" algn="l"/>
                        </a:tabLst>
                      </a:pPr>
                      <a:r>
                        <a:rPr lang="en-US" sz="20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Ratings Outlook Analysis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9C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4667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200"/>
                        </a:spcAft>
                        <a:tabLst>
                          <a:tab pos="590550" algn="l"/>
                        </a:tabLst>
                      </a:pPr>
                      <a:endParaRPr lang="en-US" sz="2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200"/>
                        </a:spcAft>
                        <a:tabLst>
                          <a:tab pos="590550" algn="l"/>
                        </a:tabLst>
                      </a:pPr>
                      <a:r>
                        <a:rPr lang="en-US" sz="2000" b="1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</a:rPr>
                        <a:t>Positive</a:t>
                      </a:r>
                      <a:endParaRPr lang="en-US" sz="2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200"/>
                        </a:spcAft>
                        <a:tabLst>
                          <a:tab pos="590550" algn="l"/>
                        </a:tabLst>
                      </a:pPr>
                      <a:r>
                        <a:rPr lang="en-US" sz="2000" b="1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</a:rPr>
                        <a:t>Negative</a:t>
                      </a:r>
                      <a:endParaRPr lang="en-US" sz="2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</a:tr>
              <a:tr h="462222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200"/>
                        </a:spcAft>
                        <a:tabLst>
                          <a:tab pos="590550" algn="l"/>
                        </a:tabLst>
                      </a:pPr>
                      <a:r>
                        <a:rPr lang="en-US" sz="2000" b="1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</a:rPr>
                        <a:t>Opening @ July 1, 2013</a:t>
                      </a:r>
                      <a:endParaRPr lang="en-US" sz="2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200"/>
                        </a:spcAft>
                        <a:tabLst>
                          <a:tab pos="590550" algn="l"/>
                        </a:tabLst>
                      </a:pPr>
                      <a:r>
                        <a:rPr lang="en-US" sz="2000" b="1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  <a:endParaRPr lang="en-US" sz="2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200"/>
                        </a:spcAft>
                        <a:tabLst>
                          <a:tab pos="590550" algn="l"/>
                        </a:tabLst>
                      </a:pPr>
                      <a:r>
                        <a:rPr lang="en-US" sz="2000" b="1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en-US" sz="2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FF6"/>
                    </a:solidFill>
                  </a:tcPr>
                </a:tc>
              </a:tr>
              <a:tr h="41600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200"/>
                        </a:spcAft>
                        <a:tabLst>
                          <a:tab pos="590550" algn="l"/>
                        </a:tabLst>
                      </a:pPr>
                      <a:r>
                        <a:rPr lang="en-US" sz="2000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</a:rPr>
                        <a:t>Translated in Rating Change (-)</a:t>
                      </a:r>
                      <a:endParaRPr lang="en-US" sz="2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200"/>
                        </a:spcAft>
                        <a:tabLst>
                          <a:tab pos="590550" algn="l"/>
                        </a:tabLst>
                      </a:pPr>
                      <a:r>
                        <a:rPr lang="en-US" sz="2000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2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200"/>
                        </a:spcAft>
                        <a:tabLst>
                          <a:tab pos="590550" algn="l"/>
                        </a:tabLst>
                      </a:pPr>
                      <a:r>
                        <a:rPr lang="en-US" sz="2000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n-US" sz="2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</a:tr>
              <a:tr h="41600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200"/>
                        </a:spcAft>
                        <a:tabLst>
                          <a:tab pos="590550" algn="l"/>
                        </a:tabLst>
                      </a:pPr>
                      <a:r>
                        <a:rPr lang="en-US" sz="2000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</a:rPr>
                        <a:t>Translated in Outlook Change (-)   </a:t>
                      </a:r>
                      <a:endParaRPr lang="en-US" sz="2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200"/>
                        </a:spcAft>
                        <a:tabLst>
                          <a:tab pos="590550" algn="l"/>
                        </a:tabLst>
                      </a:pPr>
                      <a:r>
                        <a:rPr lang="en-US" sz="2000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en-US" sz="2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200"/>
                        </a:spcAft>
                        <a:tabLst>
                          <a:tab pos="590550" algn="l"/>
                        </a:tabLst>
                      </a:pPr>
                      <a:r>
                        <a:rPr lang="en-US" sz="2000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2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EFF6"/>
                    </a:solidFill>
                  </a:tcPr>
                </a:tc>
              </a:tr>
              <a:tr h="41600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200"/>
                        </a:spcAft>
                        <a:tabLst>
                          <a:tab pos="590550" algn="l"/>
                        </a:tabLst>
                      </a:pPr>
                      <a:r>
                        <a:rPr lang="en-US" sz="2000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</a:rPr>
                        <a:t>Maintained (+)</a:t>
                      </a:r>
                      <a:endParaRPr lang="en-US" sz="2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200"/>
                        </a:spcAft>
                        <a:tabLst>
                          <a:tab pos="590550" algn="l"/>
                        </a:tabLst>
                      </a:pPr>
                      <a:r>
                        <a:rPr lang="en-US" sz="2000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en-US" sz="2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200"/>
                        </a:spcAft>
                        <a:tabLst>
                          <a:tab pos="590550" algn="l"/>
                        </a:tabLst>
                      </a:pPr>
                      <a:r>
                        <a:rPr lang="en-US" sz="2000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n-US" sz="2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</a:tr>
              <a:tr h="41600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200"/>
                        </a:spcAft>
                        <a:tabLst>
                          <a:tab pos="590550" algn="l"/>
                        </a:tabLst>
                      </a:pPr>
                      <a:r>
                        <a:rPr lang="en-US" sz="2000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</a:rPr>
                        <a:t>Ratings Not Reviewed (+) </a:t>
                      </a:r>
                      <a:endParaRPr lang="en-US" sz="2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200"/>
                        </a:spcAft>
                        <a:tabLst>
                          <a:tab pos="590550" algn="l"/>
                        </a:tabLst>
                      </a:pPr>
                      <a:r>
                        <a:rPr lang="en-US" sz="2000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2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200"/>
                        </a:spcAft>
                        <a:tabLst>
                          <a:tab pos="590550" algn="l"/>
                        </a:tabLst>
                      </a:pPr>
                      <a:r>
                        <a:rPr lang="en-US" sz="2000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2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EFF6"/>
                    </a:solidFill>
                  </a:tcPr>
                </a:tc>
              </a:tr>
              <a:tr h="41600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200"/>
                        </a:spcAft>
                        <a:tabLst>
                          <a:tab pos="590550" algn="l"/>
                        </a:tabLst>
                      </a:pPr>
                      <a:r>
                        <a:rPr lang="en-US" sz="2000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</a:rPr>
                        <a:t>Withdrawn (-) </a:t>
                      </a:r>
                      <a:endParaRPr lang="en-US" sz="2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200"/>
                        </a:spcAft>
                        <a:tabLst>
                          <a:tab pos="590550" algn="l"/>
                        </a:tabLst>
                      </a:pPr>
                      <a:r>
                        <a:rPr lang="en-US" sz="2000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2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200"/>
                        </a:spcAft>
                        <a:tabLst>
                          <a:tab pos="590550" algn="l"/>
                        </a:tabLst>
                      </a:pPr>
                      <a:r>
                        <a:rPr lang="en-US" sz="2000" dirty="0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FEC"/>
                    </a:solidFill>
                  </a:tcPr>
                </a:tc>
              </a:tr>
              <a:tr h="41600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200"/>
                        </a:spcAft>
                        <a:tabLst>
                          <a:tab pos="590550" algn="l"/>
                        </a:tabLst>
                      </a:pPr>
                      <a:r>
                        <a:rPr lang="en-US" sz="2000" b="1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</a:rPr>
                        <a:t>During 1HFY14:</a:t>
                      </a:r>
                      <a:r>
                        <a:rPr lang="en-US" sz="2000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</a:rPr>
                        <a:t>  New (+) </a:t>
                      </a:r>
                      <a:endParaRPr lang="en-US" sz="2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200"/>
                        </a:spcAft>
                        <a:tabLst>
                          <a:tab pos="590550" algn="l"/>
                        </a:tabLst>
                      </a:pPr>
                      <a:r>
                        <a:rPr lang="en-US" sz="2000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en-US" sz="2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200"/>
                        </a:spcAft>
                        <a:tabLst>
                          <a:tab pos="590550" algn="l"/>
                        </a:tabLst>
                      </a:pPr>
                      <a:r>
                        <a:rPr lang="en-US" sz="2000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en-US" sz="2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FF6"/>
                    </a:solidFill>
                  </a:tcPr>
                </a:tc>
              </a:tr>
              <a:tr h="462222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200"/>
                        </a:spcAft>
                        <a:tabLst>
                          <a:tab pos="590550" algn="l"/>
                        </a:tabLst>
                      </a:pPr>
                      <a:r>
                        <a:rPr lang="en-US" sz="2000" b="1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</a:rPr>
                        <a:t> Opening @ Jan 01, 2014</a:t>
                      </a:r>
                      <a:endParaRPr lang="en-US" sz="2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200"/>
                        </a:spcAft>
                        <a:tabLst>
                          <a:tab pos="590550" algn="l"/>
                        </a:tabLst>
                      </a:pPr>
                      <a:r>
                        <a:rPr lang="en-US" sz="2000" b="1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  <a:endParaRPr lang="en-US" sz="2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200"/>
                        </a:spcAft>
                        <a:tabLst>
                          <a:tab pos="590550" algn="l"/>
                        </a:tabLst>
                      </a:pPr>
                      <a:r>
                        <a:rPr lang="en-US" sz="2000" b="1" dirty="0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46940" y="764704"/>
            <a:ext cx="810167" cy="70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519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56" y="-99392"/>
            <a:ext cx="11639029" cy="1066800"/>
          </a:xfrm>
        </p:spPr>
        <p:txBody>
          <a:bodyPr/>
          <a:lstStyle/>
          <a:p>
            <a:r>
              <a:rPr lang="en-US" dirty="0" smtClean="0">
                <a:latin typeface="Bradley Hand ITC" pitchFamily="66" charset="0"/>
              </a:rPr>
              <a:t>PACRA’s</a:t>
            </a:r>
            <a:r>
              <a:rPr lang="en-US" dirty="0" smtClean="0"/>
              <a:t> Rating Universe – </a:t>
            </a:r>
            <a:r>
              <a:rPr lang="en-US" sz="3200" b="0" dirty="0" smtClean="0"/>
              <a:t>Instruments</a:t>
            </a:r>
            <a:endParaRPr lang="en-US" b="0" dirty="0"/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7150" y="1039988"/>
            <a:ext cx="4963566" cy="48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46940" y="764704"/>
            <a:ext cx="810167" cy="70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519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56" y="-315416"/>
            <a:ext cx="11639029" cy="1066800"/>
          </a:xfrm>
        </p:spPr>
        <p:txBody>
          <a:bodyPr/>
          <a:lstStyle/>
          <a:p>
            <a:r>
              <a:rPr lang="en-US" dirty="0" smtClean="0">
                <a:latin typeface="Bradley Hand ITC" pitchFamily="66" charset="0"/>
              </a:rPr>
              <a:t>PACRA’s</a:t>
            </a:r>
            <a:r>
              <a:rPr lang="en-US" dirty="0" smtClean="0"/>
              <a:t> Rating Universe – </a:t>
            </a:r>
            <a:r>
              <a:rPr lang="en-US" sz="3200" b="0" dirty="0" smtClean="0"/>
              <a:t>Instruments</a:t>
            </a:r>
            <a:endParaRPr lang="en-US" b="0" dirty="0"/>
          </a:p>
        </p:txBody>
      </p:sp>
      <p:sp>
        <p:nvSpPr>
          <p:cNvPr id="6" name="TextBox 5"/>
          <p:cNvSpPr txBox="1"/>
          <p:nvPr/>
        </p:nvSpPr>
        <p:spPr>
          <a:xfrm>
            <a:off x="1269876" y="6381328"/>
            <a:ext cx="957706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b="1" baseline="30000" dirty="0" smtClean="0"/>
              <a:t>1</a:t>
            </a:r>
            <a:r>
              <a:rPr lang="en-US" b="1" dirty="0" smtClean="0"/>
              <a:t>TBI:  To be issued                   </a:t>
            </a:r>
            <a:r>
              <a:rPr lang="en-US" b="1" baseline="30000" dirty="0" smtClean="0"/>
              <a:t>2</a:t>
            </a:r>
            <a:r>
              <a:rPr lang="en-US" b="1" dirty="0" smtClean="0"/>
              <a:t>CY13 had 15 Instrument Redemptions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917948" y="764698"/>
          <a:ext cx="8352928" cy="5040565"/>
        </p:xfrm>
        <a:graphic>
          <a:graphicData uri="http://schemas.openxmlformats.org/drawingml/2006/table">
            <a:tbl>
              <a:tblPr/>
              <a:tblGrid>
                <a:gridCol w="476805"/>
                <a:gridCol w="5110911"/>
                <a:gridCol w="2603670"/>
                <a:gridCol w="161542"/>
              </a:tblGrid>
              <a:tr h="586272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i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</a:rPr>
                        <a:t>PACRA INSTRUMENT RATING UNIVERSE (Entry / Exit)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i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</a:rPr>
                        <a:t>(For calendar year ended Dec 31, 2013)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9C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82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[Initial ratings] </a:t>
                      </a:r>
                      <a:r>
                        <a:rPr lang="en-US" sz="16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Issuers / Instruments</a:t>
                      </a:r>
                      <a:endParaRPr lang="en-US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Initial Instrument Ratings</a:t>
                      </a:r>
                      <a:endParaRPr lang="en-US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171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0080"/>
                          </a:solidFill>
                          <a:latin typeface="Calibri"/>
                          <a:ea typeface="Times New Roman"/>
                        </a:rPr>
                        <a:t>1.</a:t>
                      </a:r>
                      <a:endParaRPr lang="en-US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0080"/>
                          </a:solidFill>
                          <a:latin typeface="Calibri"/>
                          <a:ea typeface="Times New Roman"/>
                        </a:rPr>
                        <a:t>NIB Bank | </a:t>
                      </a:r>
                      <a:r>
                        <a:rPr lang="en-US" sz="1600" b="1">
                          <a:solidFill>
                            <a:srgbClr val="000080"/>
                          </a:solidFill>
                          <a:latin typeface="Calibri"/>
                          <a:ea typeface="Times New Roman"/>
                        </a:rPr>
                        <a:t>TFC II:  Upto PKR 5,000mln (including a green shoe option of PKR 1,000mln) TFC TBI</a:t>
                      </a:r>
                      <a:r>
                        <a:rPr lang="en-US" sz="1600" b="1" baseline="30000">
                          <a:solidFill>
                            <a:srgbClr val="000080"/>
                          </a:solidFill>
                          <a:latin typeface="Calibri"/>
                          <a:ea typeface="Times New Roman"/>
                        </a:rPr>
                        <a:t>1</a:t>
                      </a:r>
                      <a:endParaRPr lang="en-US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A+</a:t>
                      </a:r>
                      <a:endParaRPr lang="en-US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49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0080"/>
                          </a:solidFill>
                          <a:latin typeface="Calibri"/>
                          <a:ea typeface="Times New Roman"/>
                        </a:rPr>
                        <a:t>2.</a:t>
                      </a:r>
                      <a:endParaRPr lang="en-US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0080"/>
                          </a:solidFill>
                          <a:latin typeface="Calibri"/>
                          <a:ea typeface="Times New Roman"/>
                        </a:rPr>
                        <a:t>PAIR Investment Company | </a:t>
                      </a:r>
                      <a:r>
                        <a:rPr lang="en-US" sz="1600" b="1">
                          <a:solidFill>
                            <a:srgbClr val="000080"/>
                          </a:solidFill>
                          <a:latin typeface="Calibri"/>
                          <a:ea typeface="Times New Roman"/>
                        </a:rPr>
                        <a:t>CP:  PKR 500mln CP  TBI</a:t>
                      </a:r>
                      <a:endParaRPr lang="en-US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AA</a:t>
                      </a:r>
                      <a:endParaRPr lang="en-US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49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0080"/>
                          </a:solidFill>
                          <a:latin typeface="Calibri"/>
                          <a:ea typeface="Times New Roman"/>
                        </a:rPr>
                        <a:t>3.</a:t>
                      </a:r>
                      <a:endParaRPr lang="en-US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0080"/>
                          </a:solidFill>
                          <a:latin typeface="Calibri"/>
                          <a:ea typeface="Times New Roman"/>
                        </a:rPr>
                        <a:t>Bank Alfalah | </a:t>
                      </a:r>
                      <a:r>
                        <a:rPr lang="en-US" sz="1600" b="1">
                          <a:solidFill>
                            <a:srgbClr val="000080"/>
                          </a:solidFill>
                          <a:latin typeface="Calibri"/>
                          <a:ea typeface="Times New Roman"/>
                        </a:rPr>
                        <a:t>TFC V:  PKR 500mln TFC V issued Feb13</a:t>
                      </a:r>
                      <a:endParaRPr lang="en-US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AA-</a:t>
                      </a:r>
                      <a:endParaRPr lang="en-US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11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0080"/>
                          </a:solidFill>
                          <a:latin typeface="Calibri"/>
                          <a:ea typeface="Times New Roman"/>
                        </a:rPr>
                        <a:t>4.</a:t>
                      </a:r>
                      <a:endParaRPr lang="en-US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0080"/>
                          </a:solidFill>
                          <a:latin typeface="Calibri"/>
                          <a:ea typeface="Times New Roman"/>
                        </a:rPr>
                        <a:t>The Pakistan Water &amp; Power Development Authority | </a:t>
                      </a:r>
                      <a:r>
                        <a:rPr lang="en-US" sz="1600" b="1">
                          <a:solidFill>
                            <a:srgbClr val="000080"/>
                          </a:solidFill>
                          <a:latin typeface="Calibri"/>
                          <a:ea typeface="Times New Roman"/>
                        </a:rPr>
                        <a:t>PPTFC</a:t>
                      </a:r>
                      <a:r>
                        <a:rPr lang="en-US" sz="1600" b="1" baseline="30000">
                          <a:solidFill>
                            <a:srgbClr val="000080"/>
                          </a:solidFill>
                          <a:latin typeface="Calibri"/>
                          <a:ea typeface="Times New Roman"/>
                        </a:rPr>
                        <a:t>2</a:t>
                      </a:r>
                      <a:r>
                        <a:rPr lang="en-US" sz="1600" b="1">
                          <a:solidFill>
                            <a:srgbClr val="000080"/>
                          </a:solidFill>
                          <a:latin typeface="Calibri"/>
                          <a:ea typeface="Times New Roman"/>
                        </a:rPr>
                        <a:t>:  PKR 9,327mln TFC issued Sept13</a:t>
                      </a:r>
                      <a:endParaRPr lang="en-US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AAA</a:t>
                      </a:r>
                      <a:endParaRPr lang="en-US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71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0080"/>
                          </a:solidFill>
                          <a:latin typeface="Calibri"/>
                          <a:ea typeface="Times New Roman"/>
                        </a:rPr>
                        <a:t>5.</a:t>
                      </a:r>
                      <a:endParaRPr lang="en-US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0080"/>
                          </a:solidFill>
                          <a:latin typeface="Calibri"/>
                          <a:ea typeface="Times New Roman"/>
                        </a:rPr>
                        <a:t>Pakistan Refinery Limited | </a:t>
                      </a:r>
                      <a:r>
                        <a:rPr lang="en-US" sz="1600" b="1" dirty="0">
                          <a:solidFill>
                            <a:srgbClr val="000080"/>
                          </a:solidFill>
                          <a:latin typeface="Calibri"/>
                          <a:ea typeface="Times New Roman"/>
                        </a:rPr>
                        <a:t>TFC I:  PKR 500mln </a:t>
                      </a:r>
                      <a:r>
                        <a:rPr lang="en-US" sz="1600" b="1" dirty="0" smtClean="0">
                          <a:solidFill>
                            <a:srgbClr val="000080"/>
                          </a:solidFill>
                          <a:latin typeface="Calibri"/>
                          <a:ea typeface="Times New Roman"/>
                        </a:rPr>
                        <a:t>issued </a:t>
                      </a:r>
                      <a:r>
                        <a:rPr lang="en-US" sz="1600" b="1" dirty="0">
                          <a:solidFill>
                            <a:srgbClr val="000080"/>
                          </a:solidFill>
                          <a:latin typeface="Calibri"/>
                          <a:ea typeface="Times New Roman"/>
                        </a:rPr>
                        <a:t>Aug13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A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71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0080"/>
                          </a:solidFill>
                          <a:latin typeface="Calibri"/>
                          <a:ea typeface="Times New Roman"/>
                        </a:rPr>
                        <a:t>6.</a:t>
                      </a:r>
                      <a:endParaRPr lang="en-US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0080"/>
                          </a:solidFill>
                          <a:latin typeface="Calibri"/>
                          <a:ea typeface="Times New Roman"/>
                        </a:rPr>
                        <a:t>Pakistan Refinery Limited | </a:t>
                      </a:r>
                      <a:r>
                        <a:rPr lang="en-US" sz="1600" b="1" dirty="0">
                          <a:solidFill>
                            <a:srgbClr val="000080"/>
                          </a:solidFill>
                          <a:latin typeface="Calibri"/>
                          <a:ea typeface="Times New Roman"/>
                        </a:rPr>
                        <a:t>TFC II:  PKR </a:t>
                      </a:r>
                      <a:r>
                        <a:rPr lang="en-US" sz="1600" b="1" dirty="0" smtClean="0">
                          <a:solidFill>
                            <a:srgbClr val="000080"/>
                          </a:solidFill>
                          <a:latin typeface="Calibri"/>
                          <a:ea typeface="Times New Roman"/>
                        </a:rPr>
                        <a:t>500mln  issued </a:t>
                      </a:r>
                      <a:r>
                        <a:rPr lang="en-US" sz="1600" b="1" dirty="0">
                          <a:solidFill>
                            <a:srgbClr val="000080"/>
                          </a:solidFill>
                          <a:latin typeface="Calibri"/>
                          <a:ea typeface="Times New Roman"/>
                        </a:rPr>
                        <a:t>Aug13 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A</a:t>
                      </a:r>
                      <a:endParaRPr lang="en-US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71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0080"/>
                          </a:solidFill>
                          <a:latin typeface="Calibri"/>
                          <a:ea typeface="Times New Roman"/>
                        </a:rPr>
                        <a:t>7.</a:t>
                      </a:r>
                      <a:endParaRPr lang="en-US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0080"/>
                          </a:solidFill>
                          <a:latin typeface="Calibri"/>
                          <a:ea typeface="Times New Roman"/>
                        </a:rPr>
                        <a:t>Maple Leaf Cement Factory Limited | </a:t>
                      </a:r>
                      <a:r>
                        <a:rPr lang="en-US" sz="1600" b="1" dirty="0">
                          <a:solidFill>
                            <a:srgbClr val="000080"/>
                          </a:solidFill>
                          <a:latin typeface="Calibri"/>
                          <a:ea typeface="Times New Roman"/>
                        </a:rPr>
                        <a:t>Restructured </a:t>
                      </a:r>
                      <a:r>
                        <a:rPr lang="en-US" sz="1600" b="1" dirty="0" err="1">
                          <a:solidFill>
                            <a:srgbClr val="000080"/>
                          </a:solidFill>
                          <a:latin typeface="Calibri"/>
                          <a:ea typeface="Times New Roman"/>
                        </a:rPr>
                        <a:t>Sukuk</a:t>
                      </a:r>
                      <a:r>
                        <a:rPr lang="en-US" sz="1600" b="1" dirty="0">
                          <a:solidFill>
                            <a:srgbClr val="000080"/>
                          </a:solidFill>
                          <a:latin typeface="Calibri"/>
                          <a:ea typeface="Times New Roman"/>
                        </a:rPr>
                        <a:t>:  PKR 8bln </a:t>
                      </a:r>
                      <a:r>
                        <a:rPr lang="en-US" sz="1600" b="1" dirty="0" err="1">
                          <a:solidFill>
                            <a:srgbClr val="000080"/>
                          </a:solidFill>
                          <a:latin typeface="Calibri"/>
                          <a:ea typeface="Times New Roman"/>
                        </a:rPr>
                        <a:t>Sukuk</a:t>
                      </a:r>
                      <a:r>
                        <a:rPr lang="en-US" sz="1600" b="1" dirty="0">
                          <a:solidFill>
                            <a:srgbClr val="000080"/>
                          </a:solidFill>
                          <a:latin typeface="Calibri"/>
                          <a:ea typeface="Times New Roman"/>
                        </a:rPr>
                        <a:t> restructured </a:t>
                      </a:r>
                      <a:r>
                        <a:rPr lang="en-US" sz="1600" b="1" dirty="0" smtClean="0">
                          <a:solidFill>
                            <a:srgbClr val="000080"/>
                          </a:solidFill>
                          <a:latin typeface="Calibri"/>
                          <a:ea typeface="Times New Roman"/>
                        </a:rPr>
                        <a:t>Sept12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BB+</a:t>
                      </a:r>
                      <a:endParaRPr lang="en-US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2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600">
                        <a:solidFill>
                          <a:srgbClr val="00008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1">
                          <a:solidFill>
                            <a:srgbClr val="000080"/>
                          </a:solidFill>
                          <a:latin typeface="Calibri"/>
                          <a:ea typeface="Times New Roman"/>
                        </a:rPr>
                        <a:t>[Withdrawn</a:t>
                      </a:r>
                      <a:r>
                        <a:rPr lang="en-US" sz="1600" b="1" baseline="30000">
                          <a:solidFill>
                            <a:srgbClr val="1F497D"/>
                          </a:solidFill>
                          <a:latin typeface="Calibri"/>
                          <a:ea typeface="Times New Roman"/>
                        </a:rPr>
                        <a:t>3</a:t>
                      </a:r>
                      <a:r>
                        <a:rPr lang="en-US" sz="1600" b="1">
                          <a:solidFill>
                            <a:srgbClr val="000080"/>
                          </a:solidFill>
                          <a:latin typeface="Calibri"/>
                          <a:ea typeface="Times New Roman"/>
                        </a:rPr>
                        <a:t> ratings]</a:t>
                      </a:r>
                      <a:r>
                        <a:rPr lang="en-US" sz="1600" b="1" i="1">
                          <a:solidFill>
                            <a:srgbClr val="000080"/>
                          </a:solidFill>
                          <a:latin typeface="Calibri"/>
                          <a:ea typeface="Times New Roman"/>
                        </a:rPr>
                        <a:t> Issuers / Instruments</a:t>
                      </a:r>
                      <a:endParaRPr lang="en-US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Last Instrument Ratings</a:t>
                      </a:r>
                      <a:endParaRPr lang="en-US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2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1F497D"/>
                          </a:solidFill>
                          <a:latin typeface="Calibri"/>
                          <a:ea typeface="Times New Roman"/>
                        </a:rPr>
                        <a:t>1.</a:t>
                      </a:r>
                      <a:endParaRPr lang="en-US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1F497D"/>
                          </a:solidFill>
                          <a:latin typeface="Calibri"/>
                          <a:ea typeface="Times New Roman"/>
                        </a:rPr>
                        <a:t>Engro Fertilizers | </a:t>
                      </a:r>
                      <a:r>
                        <a:rPr lang="en-US" sz="1600" b="1">
                          <a:solidFill>
                            <a:srgbClr val="1F497D"/>
                          </a:solidFill>
                          <a:latin typeface="Calibri"/>
                          <a:ea typeface="Times New Roman"/>
                        </a:rPr>
                        <a:t>Sukuk II:  PKR 1,500mln TBI</a:t>
                      </a:r>
                      <a:endParaRPr lang="en-US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1F497D"/>
                          </a:solidFill>
                          <a:latin typeface="Calibri"/>
                          <a:ea typeface="Times New Roman"/>
                        </a:rPr>
                        <a:t>A</a:t>
                      </a:r>
                      <a:endParaRPr lang="en-US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46940" y="764704"/>
            <a:ext cx="810167" cy="70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519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96ba0f53bc1bf1a30f55c7599ca3f3c93c33c1e"/>
</p:tagLst>
</file>

<file path=ppt/theme/theme1.xml><?xml version="1.0" encoding="utf-8"?>
<a:theme xmlns:a="http://schemas.openxmlformats.org/drawingml/2006/main" name="TS103460663 (2)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Business strategy presentation" id="{8652783A-F43B-4C47-8F3C-48F967BE0382}" vid="{232EED29-0899-40B2-8969-E379F11A5395}"/>
    </a:ext>
  </a:extLst>
</a:theme>
</file>

<file path=ppt/theme/theme2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0E1DFAE-A563-49ED-B827-D954CB21C6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TS103460663 (2)</Template>
  <TotalTime>0</TotalTime>
  <Words>452</Words>
  <Application>Microsoft Office PowerPoint</Application>
  <PresentationFormat>Custom</PresentationFormat>
  <Paragraphs>125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TS103460663 (2)</vt:lpstr>
      <vt:lpstr>Document</vt:lpstr>
      <vt:lpstr>Acrobat Document</vt:lpstr>
      <vt:lpstr>PACRA INSIGHT</vt:lpstr>
      <vt:lpstr>Communicating…….</vt:lpstr>
      <vt:lpstr>The Insight behind PACRA INSIGHT</vt:lpstr>
      <vt:lpstr>PACRA’s Rating Universe – Key Developments &amp; Trends</vt:lpstr>
      <vt:lpstr>PACRA’s Rating Universe – Entities</vt:lpstr>
      <vt:lpstr>PACRA’s Rating Universe – Entities</vt:lpstr>
      <vt:lpstr>PACRA’s Rating Universe – Outlook Analysis</vt:lpstr>
      <vt:lpstr>PACRA’s Rating Universe – Instruments</vt:lpstr>
      <vt:lpstr>PACRA’s Rating Universe – Instruments</vt:lpstr>
      <vt:lpstr>PACRA’s Rating Universe – Asset Management Ratings</vt:lpstr>
      <vt:lpstr>Credit Risk – Rise &amp; Fall</vt:lpstr>
      <vt:lpstr>Pakistan’s Rating Universe - Snapshot</vt:lpstr>
      <vt:lpstr>Pakistan’s Rating Universe – Classes of Ratings</vt:lpstr>
      <vt:lpstr>Thank You !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2013-07-22T08:20:43Z</dcterms:created>
  <dcterms:modified xsi:type="dcterms:W3CDTF">2014-02-25T13:06:49Z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TC034606639991</vt:lpwstr>
  </property>
</Properties>
</file>